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88" r:id="rId3"/>
    <p:sldId id="298" r:id="rId4"/>
    <p:sldId id="299" r:id="rId5"/>
    <p:sldId id="295" r:id="rId6"/>
    <p:sldId id="300" r:id="rId7"/>
    <p:sldId id="301" r:id="rId8"/>
    <p:sldId id="302" r:id="rId9"/>
    <p:sldId id="304" r:id="rId10"/>
    <p:sldId id="303" r:id="rId11"/>
  </p:sldIdLst>
  <p:sldSz cx="12192000" cy="6858000"/>
  <p:notesSz cx="7010400" cy="9296400"/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C911D4-71C9-4EF6-AEAD-2D01BE98C547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8E7228-01B5-4EF9-A4EC-2B63457BEC5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951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7228-01B5-4EF9-A4EC-2B63457BEC5D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6248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7228-01B5-4EF9-A4EC-2B63457BEC5D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4697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7228-01B5-4EF9-A4EC-2B63457BEC5D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7660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7228-01B5-4EF9-A4EC-2B63457BEC5D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294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7228-01B5-4EF9-A4EC-2B63457BEC5D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6607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7228-01B5-4EF9-A4EC-2B63457BEC5D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1067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7228-01B5-4EF9-A4EC-2B63457BEC5D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9741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7228-01B5-4EF9-A4EC-2B63457BEC5D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6507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7228-01B5-4EF9-A4EC-2B63457BEC5D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3843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578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816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0677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329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018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873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749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084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46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43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177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280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785AB-FF8B-4B97-8A9A-430121D8B81F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8ADE9-7DAC-4C22-9B9D-264CE1DC0B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473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8" cy="685799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38200" y="884010"/>
            <a:ext cx="6140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INFORMACION</a:t>
            </a:r>
            <a:endParaRPr lang="es-ES" sz="2400" b="1" dirty="0">
              <a:solidFill>
                <a:schemeClr val="bg1"/>
              </a:solidFill>
            </a:endParaRPr>
          </a:p>
          <a:p>
            <a:pPr algn="ctr"/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38200" y="64770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1028700" y="5459524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bg1"/>
                </a:solidFill>
              </a:rPr>
              <a:t>JOSÉ MANUEL RÍOS MORALES</a:t>
            </a:r>
          </a:p>
          <a:p>
            <a:pPr algn="ctr"/>
            <a:r>
              <a:rPr lang="es-ES" sz="2400" b="1" dirty="0">
                <a:solidFill>
                  <a:schemeClr val="bg1"/>
                </a:solidFill>
              </a:rPr>
              <a:t>ALCALDE </a:t>
            </a:r>
            <a:endParaRPr lang="en-US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187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812227" y="199186"/>
            <a:ext cx="9121603" cy="1055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 de Conexiones</a:t>
            </a:r>
            <a:endParaRPr lang="es-E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2247B75-F264-46B4-9819-18A97898B59E}"/>
              </a:ext>
            </a:extLst>
          </p:cNvPr>
          <p:cNvSpPr txBox="1"/>
          <p:nvPr/>
        </p:nvSpPr>
        <p:spPr>
          <a:xfrm>
            <a:off x="546296" y="1482313"/>
            <a:ext cx="11099408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>
                <a:latin typeface="Arial" panose="020B0604020202020204" pitchFamily="34" charset="0"/>
                <a:cs typeface="Arial" panose="020B0604020202020204" pitchFamily="34" charset="0"/>
              </a:rPr>
              <a:t>Como se aprecia en los gráficos que representan la cantidad de veces que los ciudadanos se han conectado a las 37 Zonas </a:t>
            </a:r>
            <a:r>
              <a:rPr lang="es-MX" sz="1900" dirty="0" err="1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s-MX" sz="1900" dirty="0">
                <a:latin typeface="Arial" panose="020B0604020202020204" pitchFamily="34" charset="0"/>
                <a:cs typeface="Arial" panose="020B0604020202020204" pitchFamily="34" charset="0"/>
              </a:rPr>
              <a:t>, hemos comparado los datos desde enero de 2022 hasta septiembre de 2023. La tendencia general muestra un aumento significativo en el número de conexiones en la mayoría de las Zonas </a:t>
            </a:r>
            <a:r>
              <a:rPr lang="es-MX" sz="1900" dirty="0" err="1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s-MX" sz="1900" dirty="0">
                <a:latin typeface="Arial" panose="020B0604020202020204" pitchFamily="34" charset="0"/>
                <a:cs typeface="Arial" panose="020B0604020202020204" pitchFamily="34" charset="0"/>
              </a:rPr>
              <a:t> en comparación con el año anterior, lo que refleja la fuerte acogida por parte de la comunidad.</a:t>
            </a:r>
          </a:p>
          <a:p>
            <a:pPr algn="just"/>
            <a:endParaRPr lang="es-MX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900" dirty="0">
                <a:latin typeface="Arial" panose="020B0604020202020204" pitchFamily="34" charset="0"/>
                <a:cs typeface="Arial" panose="020B0604020202020204" pitchFamily="34" charset="0"/>
              </a:rPr>
              <a:t>Este incremento se debe en gran medida a los esfuerzos de los funcionarios de la Secretaría de Tecnología de la Información y las Comunicaciones (TIC) en la sensibilización de la población de Armenia acerca de cómo acceder a estas Zonas </a:t>
            </a:r>
            <a:r>
              <a:rPr lang="es-MX" sz="1900" dirty="0" err="1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s-MX" sz="1900" dirty="0">
                <a:latin typeface="Arial" panose="020B0604020202020204" pitchFamily="34" charset="0"/>
                <a:cs typeface="Arial" panose="020B0604020202020204" pitchFamily="34" charset="0"/>
              </a:rPr>
              <a:t> de forma gratuita. Aunque aún restan tres meses para completar el registro total de conexiones a las Zonas </a:t>
            </a:r>
            <a:r>
              <a:rPr lang="es-MX" sz="1900" dirty="0" err="1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s-MX" sz="1900" dirty="0">
                <a:latin typeface="Arial" panose="020B0604020202020204" pitchFamily="34" charset="0"/>
                <a:cs typeface="Arial" panose="020B0604020202020204" pitchFamily="34" charset="0"/>
              </a:rPr>
              <a:t>, ya hemos beneficiado a un considerable número de personas. Esperamos que esta cifra continúe creciendo y estamos comprometidos en expandir la cobertura para alcanzar a toda nuestra ciudad, de manera que más personas puedan aprovechar este valioso servicio gratuito.</a:t>
            </a:r>
          </a:p>
        </p:txBody>
      </p:sp>
    </p:spTree>
    <p:extLst>
      <p:ext uri="{BB962C8B-B14F-4D97-AF65-F5344CB8AC3E}">
        <p14:creationId xmlns:p14="http://schemas.microsoft.com/office/powerpoint/2010/main" val="340374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812227" y="199186"/>
            <a:ext cx="9121603" cy="1055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ZONAS WIFI GRATUITAS</a:t>
            </a:r>
            <a:endParaRPr lang="es-E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B451374-5114-4F1C-8619-5BA6BB8EBBE5}"/>
              </a:ext>
            </a:extLst>
          </p:cNvPr>
          <p:cNvSpPr txBox="1"/>
          <p:nvPr/>
        </p:nvSpPr>
        <p:spPr>
          <a:xfrm>
            <a:off x="546296" y="1482313"/>
            <a:ext cx="11099408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>
                <a:latin typeface="Arial" panose="020B0604020202020204" pitchFamily="34" charset="0"/>
                <a:cs typeface="Arial" panose="020B0604020202020204" pitchFamily="34" charset="0"/>
              </a:rPr>
              <a:t>Desde la Alcaldía de Armenia, a través de la Secretaría de las TIC, se tienen habilitadas 37 zonas Wifi y siete Puntos Vive Digital (PVD), a los que pueden acceder todos los cuyabros de manera gratuita. Estas herramientas son una prioridad para el alcalde José Manuel Ríos Morales, con las que busca conectar y acercar todas las herramientas tecnológicas posibles, a todos los barrios y las comunas de la ciudad.</a:t>
            </a:r>
          </a:p>
          <a:p>
            <a:pPr algn="just"/>
            <a:endParaRPr lang="es-MX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900" dirty="0">
                <a:latin typeface="Arial" panose="020B0604020202020204" pitchFamily="34" charset="0"/>
                <a:cs typeface="Arial" panose="020B0604020202020204" pitchFamily="34" charset="0"/>
              </a:rPr>
              <a:t>Los PVD, ubicados en diferentes sectores de Armenia, Simón Bolívar, Centenario, Ciudad Dorada, Margaritas, estadio San José, Libreros y Santander, tienen atención constante para quienes quieran acercarse a hacer uso de las instalaciones y formarse en competencias tecnológicas.</a:t>
            </a:r>
          </a:p>
          <a:p>
            <a:pPr algn="just"/>
            <a:endParaRPr lang="es-MX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900" dirty="0">
                <a:latin typeface="Arial" panose="020B0604020202020204" pitchFamily="34" charset="0"/>
                <a:cs typeface="Arial" panose="020B0604020202020204" pitchFamily="34" charset="0"/>
              </a:rPr>
              <a:t>Las zonas Wifi que actualmente están en funcionamiento, permiten a los cuyabros ingresar de forma sencilla, deben conectarse a la red ‘Parques Alcaldía’, donde los redireccionará a una página, donde haciendo clic en el botón ‘</a:t>
            </a:r>
            <a:r>
              <a:rPr lang="es-MX" sz="1900" dirty="0" err="1">
                <a:latin typeface="Arial" panose="020B0604020202020204" pitchFamily="34" charset="0"/>
                <a:cs typeface="Arial" panose="020B0604020202020204" pitchFamily="34" charset="0"/>
              </a:rPr>
              <a:t>Login</a:t>
            </a:r>
            <a:r>
              <a:rPr lang="es-MX" sz="1900" dirty="0">
                <a:latin typeface="Arial" panose="020B0604020202020204" pitchFamily="34" charset="0"/>
                <a:cs typeface="Arial" panose="020B0604020202020204" pitchFamily="34" charset="0"/>
              </a:rPr>
              <a:t>’, tendrán acceso a internet gratuito.</a:t>
            </a:r>
          </a:p>
        </p:txBody>
      </p:sp>
    </p:spTree>
    <p:extLst>
      <p:ext uri="{BB962C8B-B14F-4D97-AF65-F5344CB8AC3E}">
        <p14:creationId xmlns:p14="http://schemas.microsoft.com/office/powerpoint/2010/main" val="323099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FAEC1E8-6CBF-4823-8AF0-2467BD94B66D}"/>
              </a:ext>
            </a:extLst>
          </p:cNvPr>
          <p:cNvSpPr/>
          <p:nvPr/>
        </p:nvSpPr>
        <p:spPr>
          <a:xfrm>
            <a:off x="755955" y="100712"/>
            <a:ext cx="9121603" cy="78555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de las Zonas Wifi</a:t>
            </a:r>
            <a:endParaRPr lang="es-E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12817EE-06EE-4A10-964B-59E014B37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259978"/>
              </p:ext>
            </p:extLst>
          </p:nvPr>
        </p:nvGraphicFramePr>
        <p:xfrm>
          <a:off x="1576265" y="991640"/>
          <a:ext cx="8060104" cy="4874719"/>
        </p:xfrm>
        <a:graphic>
          <a:graphicData uri="http://schemas.openxmlformats.org/drawingml/2006/table">
            <a:tbl>
              <a:tblPr/>
              <a:tblGrid>
                <a:gridCol w="387377">
                  <a:extLst>
                    <a:ext uri="{9D8B030D-6E8A-4147-A177-3AD203B41FA5}">
                      <a16:colId xmlns:a16="http://schemas.microsoft.com/office/drawing/2014/main" val="3264587319"/>
                    </a:ext>
                  </a:extLst>
                </a:gridCol>
                <a:gridCol w="2469536">
                  <a:extLst>
                    <a:ext uri="{9D8B030D-6E8A-4147-A177-3AD203B41FA5}">
                      <a16:colId xmlns:a16="http://schemas.microsoft.com/office/drawing/2014/main" val="4028155108"/>
                    </a:ext>
                  </a:extLst>
                </a:gridCol>
                <a:gridCol w="4071051">
                  <a:extLst>
                    <a:ext uri="{9D8B030D-6E8A-4147-A177-3AD203B41FA5}">
                      <a16:colId xmlns:a16="http://schemas.microsoft.com/office/drawing/2014/main" val="3482536356"/>
                    </a:ext>
                  </a:extLst>
                </a:gridCol>
                <a:gridCol w="1132140">
                  <a:extLst>
                    <a:ext uri="{9D8B030D-6E8A-4147-A177-3AD203B41FA5}">
                      <a16:colId xmlns:a16="http://schemas.microsoft.com/office/drawing/2014/main" val="3244985608"/>
                    </a:ext>
                  </a:extLst>
                </a:gridCol>
              </a:tblGrid>
              <a:tr h="27977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LUGAR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578513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Bosques de pinares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 13, esq. Piscinas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011432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Simón 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Bolívar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CDC Simón bolívar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103933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Pinares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 13 Avenida Montecarlo Esquina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51776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Naranjos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 de Octubre, Calle 50, CAI Naranjos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058207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25, Cl 50 # 48-60 Frente al CDC la 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894660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Fachada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del Control de buses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343077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Virginia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Polideportivo barrio la Virginia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327557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Dorada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Frente a </a:t>
                      </a:r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Mz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41, Cancha de Futbol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747226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 Colinas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Mz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 Sector 6, Casa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4435605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Cecilia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Barrio la Cecilia etapa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962592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Santander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21, Calle 35, CAI Santander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118022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Miraflores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 30 # 36-71 Frente al Centro de Salud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525571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Belencito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 Esquina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968408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Calle 32 Carrera 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46717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Fe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Calle 33 entre Carreras 16 y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9554974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de agosto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B/7 de Agosto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Mz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 #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772874"/>
                  </a:ext>
                </a:extLst>
              </a:tr>
              <a:tr h="2543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Manuela Beltrán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Cancha, cerca al salón comunal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811572"/>
                  </a:ext>
                </a:extLst>
              </a:tr>
              <a:tr h="26706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San jose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 30 Frente a Casa # 27-46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917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972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FAEC1E8-6CBF-4823-8AF0-2467BD94B66D}"/>
              </a:ext>
            </a:extLst>
          </p:cNvPr>
          <p:cNvSpPr/>
          <p:nvPr/>
        </p:nvSpPr>
        <p:spPr>
          <a:xfrm>
            <a:off x="755955" y="100712"/>
            <a:ext cx="9121603" cy="6167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de las Zonas Wifi</a:t>
            </a:r>
            <a:endParaRPr lang="es-E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838FB4-5AE5-46A7-9E9E-84B2ED5CC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073780"/>
              </p:ext>
            </p:extLst>
          </p:nvPr>
        </p:nvGraphicFramePr>
        <p:xfrm>
          <a:off x="1230432" y="877041"/>
          <a:ext cx="8172647" cy="5103917"/>
        </p:xfrm>
        <a:graphic>
          <a:graphicData uri="http://schemas.openxmlformats.org/drawingml/2006/table">
            <a:tbl>
              <a:tblPr/>
              <a:tblGrid>
                <a:gridCol w="392787">
                  <a:extLst>
                    <a:ext uri="{9D8B030D-6E8A-4147-A177-3AD203B41FA5}">
                      <a16:colId xmlns:a16="http://schemas.microsoft.com/office/drawing/2014/main" val="1117615657"/>
                    </a:ext>
                  </a:extLst>
                </a:gridCol>
                <a:gridCol w="2504017">
                  <a:extLst>
                    <a:ext uri="{9D8B030D-6E8A-4147-A177-3AD203B41FA5}">
                      <a16:colId xmlns:a16="http://schemas.microsoft.com/office/drawing/2014/main" val="4292226404"/>
                    </a:ext>
                  </a:extLst>
                </a:gridCol>
                <a:gridCol w="4325120">
                  <a:extLst>
                    <a:ext uri="{9D8B030D-6E8A-4147-A177-3AD203B41FA5}">
                      <a16:colId xmlns:a16="http://schemas.microsoft.com/office/drawing/2014/main" val="28720950"/>
                    </a:ext>
                  </a:extLst>
                </a:gridCol>
                <a:gridCol w="950723">
                  <a:extLst>
                    <a:ext uri="{9D8B030D-6E8A-4147-A177-3AD203B41FA5}">
                      <a16:colId xmlns:a16="http://schemas.microsoft.com/office/drawing/2014/main" val="2642410716"/>
                    </a:ext>
                  </a:extLst>
                </a:gridCol>
              </a:tblGrid>
              <a:tr h="27186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LUGAR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77371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Plaza Minorista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 24, B/San José, Antiguo Batallón Cisneros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293880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 de la Mujer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Antiguo puesto de salud barrio la Patria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8547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Sucre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 14, Cl 13 #12-56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392556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Plazoleta de la Quindianidad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 17, Cl 17 edificio CAM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6322270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Uribe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 14, Cl 29, esq. Panadería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148504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Cafetero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15, Cl 24, Polideportivo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385846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Plaza de Bolivar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 13, Cl 20 esq. Catedral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0482185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Paradero amable la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18, Cl 23 Esquina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190317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Vivero buenos aires bajo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6,  #12-79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030330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los Sueños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 28, Cl 12 B/Libertadores Mz N #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730045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Tigreros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 17 # 27-14 Frente Cancha de futbol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877816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Corbones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 13,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 # 24-05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115085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Berlín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 Cl 25 Esquina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797175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CAI Granada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22, Cl 10, CAI Granada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6360209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Fundadores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Bolívar, </a:t>
                      </a:r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 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382422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Mariela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Mz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 roble, Frente a Casa 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984378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San Juan de Dios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 #18N-75a (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Paradero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amable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438447"/>
                  </a:ext>
                </a:extLst>
              </a:tr>
              <a:tr h="2471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Vereda San Juan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Centenario, Cra 6, Caseta Vereda San Juan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778048"/>
                  </a:ext>
                </a:extLst>
              </a:tr>
              <a:tr h="2595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Fundadores bajo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Barrio Fundadores bajo, antigua bolera las Palmas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292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08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87909822-5895-4E26-9101-73D24613D896}"/>
              </a:ext>
            </a:extLst>
          </p:cNvPr>
          <p:cNvSpPr/>
          <p:nvPr/>
        </p:nvSpPr>
        <p:spPr>
          <a:xfrm>
            <a:off x="671549" y="128848"/>
            <a:ext cx="9121603" cy="7011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Estadísticas por Año </a:t>
            </a:r>
            <a:endParaRPr lang="es-E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5DE4036-747A-4360-9473-052989C85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124822"/>
              </p:ext>
            </p:extLst>
          </p:nvPr>
        </p:nvGraphicFramePr>
        <p:xfrm>
          <a:off x="1180025" y="991632"/>
          <a:ext cx="8613127" cy="4874736"/>
        </p:xfrm>
        <a:graphic>
          <a:graphicData uri="http://schemas.openxmlformats.org/drawingml/2006/table">
            <a:tbl>
              <a:tblPr/>
              <a:tblGrid>
                <a:gridCol w="448600">
                  <a:extLst>
                    <a:ext uri="{9D8B030D-6E8A-4147-A177-3AD203B41FA5}">
                      <a16:colId xmlns:a16="http://schemas.microsoft.com/office/drawing/2014/main" val="3744281121"/>
                    </a:ext>
                  </a:extLst>
                </a:gridCol>
                <a:gridCol w="2781323">
                  <a:extLst>
                    <a:ext uri="{9D8B030D-6E8A-4147-A177-3AD203B41FA5}">
                      <a16:colId xmlns:a16="http://schemas.microsoft.com/office/drawing/2014/main" val="516748391"/>
                    </a:ext>
                  </a:extLst>
                </a:gridCol>
                <a:gridCol w="1345801">
                  <a:extLst>
                    <a:ext uri="{9D8B030D-6E8A-4147-A177-3AD203B41FA5}">
                      <a16:colId xmlns:a16="http://schemas.microsoft.com/office/drawing/2014/main" val="3757848038"/>
                    </a:ext>
                  </a:extLst>
                </a:gridCol>
                <a:gridCol w="1345801">
                  <a:extLst>
                    <a:ext uri="{9D8B030D-6E8A-4147-A177-3AD203B41FA5}">
                      <a16:colId xmlns:a16="http://schemas.microsoft.com/office/drawing/2014/main" val="3061629328"/>
                    </a:ext>
                  </a:extLst>
                </a:gridCol>
                <a:gridCol w="1345801">
                  <a:extLst>
                    <a:ext uri="{9D8B030D-6E8A-4147-A177-3AD203B41FA5}">
                      <a16:colId xmlns:a16="http://schemas.microsoft.com/office/drawing/2014/main" val="3708950615"/>
                    </a:ext>
                  </a:extLst>
                </a:gridCol>
                <a:gridCol w="1345801">
                  <a:extLst>
                    <a:ext uri="{9D8B030D-6E8A-4147-A177-3AD203B41FA5}">
                      <a16:colId xmlns:a16="http://schemas.microsoft.com/office/drawing/2014/main" val="282335661"/>
                    </a:ext>
                  </a:extLst>
                </a:gridCol>
              </a:tblGrid>
              <a:tr h="27977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Zonas Wifi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342055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Bosques de Pinares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998263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Simón </a:t>
                      </a:r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Bolivar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447456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Pinares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170062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Naranjos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577792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568271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Fachada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533925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Virginia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1281839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Dorada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849732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 Colinas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18190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Cecilia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7640863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Santander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451657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Miraflores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966166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Belencito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178304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841559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Fe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848740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de agosto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276020"/>
                  </a:ext>
                </a:extLst>
              </a:tr>
              <a:tr h="2543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Manuela Beltrán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604212"/>
                  </a:ext>
                </a:extLst>
              </a:tr>
              <a:tr h="26706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San jose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752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87909822-5895-4E26-9101-73D24613D896}"/>
              </a:ext>
            </a:extLst>
          </p:cNvPr>
          <p:cNvSpPr/>
          <p:nvPr/>
        </p:nvSpPr>
        <p:spPr>
          <a:xfrm>
            <a:off x="671549" y="128848"/>
            <a:ext cx="9121603" cy="7011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Estadísticas por Año </a:t>
            </a:r>
            <a:endParaRPr lang="es-E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9B3250E-C4B2-4FE9-BE72-D24B5235B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465428"/>
              </p:ext>
            </p:extLst>
          </p:nvPr>
        </p:nvGraphicFramePr>
        <p:xfrm>
          <a:off x="1026944" y="984726"/>
          <a:ext cx="8766208" cy="5106850"/>
        </p:xfrm>
        <a:graphic>
          <a:graphicData uri="http://schemas.openxmlformats.org/drawingml/2006/table">
            <a:tbl>
              <a:tblPr/>
              <a:tblGrid>
                <a:gridCol w="456573">
                  <a:extLst>
                    <a:ext uri="{9D8B030D-6E8A-4147-A177-3AD203B41FA5}">
                      <a16:colId xmlns:a16="http://schemas.microsoft.com/office/drawing/2014/main" val="1232953841"/>
                    </a:ext>
                  </a:extLst>
                </a:gridCol>
                <a:gridCol w="2830755">
                  <a:extLst>
                    <a:ext uri="{9D8B030D-6E8A-4147-A177-3AD203B41FA5}">
                      <a16:colId xmlns:a16="http://schemas.microsoft.com/office/drawing/2014/main" val="1662783230"/>
                    </a:ext>
                  </a:extLst>
                </a:gridCol>
                <a:gridCol w="1369720">
                  <a:extLst>
                    <a:ext uri="{9D8B030D-6E8A-4147-A177-3AD203B41FA5}">
                      <a16:colId xmlns:a16="http://schemas.microsoft.com/office/drawing/2014/main" val="2633973129"/>
                    </a:ext>
                  </a:extLst>
                </a:gridCol>
                <a:gridCol w="1369720">
                  <a:extLst>
                    <a:ext uri="{9D8B030D-6E8A-4147-A177-3AD203B41FA5}">
                      <a16:colId xmlns:a16="http://schemas.microsoft.com/office/drawing/2014/main" val="1989287824"/>
                    </a:ext>
                  </a:extLst>
                </a:gridCol>
                <a:gridCol w="1369720">
                  <a:extLst>
                    <a:ext uri="{9D8B030D-6E8A-4147-A177-3AD203B41FA5}">
                      <a16:colId xmlns:a16="http://schemas.microsoft.com/office/drawing/2014/main" val="2064715627"/>
                    </a:ext>
                  </a:extLst>
                </a:gridCol>
                <a:gridCol w="1369720">
                  <a:extLst>
                    <a:ext uri="{9D8B030D-6E8A-4147-A177-3AD203B41FA5}">
                      <a16:colId xmlns:a16="http://schemas.microsoft.com/office/drawing/2014/main" val="1542304590"/>
                    </a:ext>
                  </a:extLst>
                </a:gridCol>
              </a:tblGrid>
              <a:tr h="27493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Zonas Wifi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564492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Plaza Minorista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302837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 de la Mujer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815554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Sucre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05478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Quindianidad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924537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Uribe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942774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Cafetero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929177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Plaza de Bolívar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134931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654301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Paradero la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0985316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Vivero buenos aires bajo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268207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los Sueños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527153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Tigreros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053805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Corbones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864147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Berlín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418347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CAI Granada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420961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Fundadores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876357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Mariela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957808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San Juan de Dios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967773"/>
                  </a:ext>
                </a:extLst>
              </a:tr>
              <a:tr h="249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Vereda San Juan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399868"/>
                  </a:ext>
                </a:extLst>
              </a:tr>
              <a:tr h="26243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Fundadores bajo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343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062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C1C410A9-AC46-417F-BACB-96C1793657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193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78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C1C410A9-AC46-417F-BACB-96C17936576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0" y="0"/>
            <a:ext cx="1193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952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C1C410A9-AC46-417F-BACB-96C17936576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0" y="0"/>
            <a:ext cx="117043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5983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1106</Words>
  <Application>Microsoft Office PowerPoint</Application>
  <PresentationFormat>Panorámica</PresentationFormat>
  <Paragraphs>416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LUZ</dc:creator>
  <cp:lastModifiedBy>P4-TIC-017</cp:lastModifiedBy>
  <cp:revision>52</cp:revision>
  <dcterms:modified xsi:type="dcterms:W3CDTF">2023-10-19T19:25:05Z</dcterms:modified>
</cp:coreProperties>
</file>